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76" r:id="rId13"/>
    <p:sldId id="278" r:id="rId14"/>
    <p:sldId id="279" r:id="rId15"/>
    <p:sldId id="265" r:id="rId16"/>
    <p:sldId id="266" r:id="rId17"/>
    <p:sldId id="268" r:id="rId18"/>
    <p:sldId id="275" r:id="rId19"/>
    <p:sldId id="269" r:id="rId20"/>
    <p:sldId id="270" r:id="rId21"/>
    <p:sldId id="271" r:id="rId22"/>
    <p:sldId id="277" r:id="rId23"/>
    <p:sldId id="272" r:id="rId24"/>
    <p:sldId id="27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79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0BF1-BFD4-4819-985C-1000A773D626}" type="datetimeFigureOut">
              <a:rPr kumimoji="1" lang="ja-JP" altLang="en-US" smtClean="0"/>
              <a:pPr/>
              <a:t>2008/6/23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9E3FD-0957-40A7-990F-887E48AD3C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vn.arton.no-ip.info/raa/trunk/extrai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svn.arton.no-ip.info/raa/trunk/HeapShow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://rjb.rubyforg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loveruby.net/w/RubyExtensionProgrammingGuid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Ruby</a:t>
            </a:r>
            <a:br>
              <a:rPr kumimoji="1" lang="en-US" altLang="ja-JP" dirty="0" smtClean="0"/>
            </a:br>
            <a:r>
              <a:rPr kumimoji="1" lang="en-US" altLang="ja-JP" dirty="0" smtClean="0"/>
              <a:t>Extended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Library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Howto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err="1"/>
              <a:t>a</a:t>
            </a:r>
            <a:r>
              <a:rPr kumimoji="1" lang="en-US" altLang="ja-JP" dirty="0" err="1" smtClean="0"/>
              <a:t>rton</a:t>
            </a:r>
            <a:endParaRPr kumimoji="1" lang="en-US" altLang="ja-JP" dirty="0" smtClean="0"/>
          </a:p>
          <a:p>
            <a:r>
              <a:rPr kumimoji="1" lang="en-US" altLang="ja-JP" dirty="0" smtClean="0"/>
              <a:t>also not so known as Akio Tajima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setup.rb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http://www.loveruby.net/archive/setup/</a:t>
            </a:r>
            <a:endParaRPr kumimoji="1" lang="en-US" altLang="ja-JP" dirty="0" smtClean="0"/>
          </a:p>
          <a:p>
            <a:r>
              <a:rPr lang="en-US" altLang="ja-JP" dirty="0" smtClean="0"/>
              <a:t>Gem</a:t>
            </a:r>
          </a:p>
          <a:p>
            <a:pPr lvl="1"/>
            <a:r>
              <a:rPr lang="en-US" altLang="ja-JP" dirty="0" smtClean="0"/>
              <a:t>gem &amp; rake</a:t>
            </a:r>
          </a:p>
          <a:p>
            <a:r>
              <a:rPr kumimoji="1" lang="en-US" altLang="ja-JP" dirty="0" smtClean="0"/>
              <a:t>Binary</a:t>
            </a:r>
          </a:p>
          <a:p>
            <a:pPr lvl="1"/>
            <a:r>
              <a:rPr lang="en-US" altLang="ja-JP" dirty="0" err="1" smtClean="0"/>
              <a:t>MSI,apt,dmg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kumimoji="1" lang="en-US" altLang="ja-JP" dirty="0" err="1" smtClean="0"/>
              <a:t>extrails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http://svn.arton.no-ip.info/raa/trunk/extrails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r>
              <a:rPr lang="en-US" altLang="ja-JP" dirty="0" smtClean="0"/>
              <a:t>Project generation</a:t>
            </a:r>
          </a:p>
          <a:p>
            <a:pPr lvl="2">
              <a:buNone/>
            </a:pPr>
            <a:r>
              <a:rPr lang="en-US" altLang="ja-JP" dirty="0" err="1" smtClean="0"/>
              <a:t>extrails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HelloWorld</a:t>
            </a:r>
            <a:endParaRPr lang="en-US" altLang="ja-JP" dirty="0" smtClean="0"/>
          </a:p>
          <a:p>
            <a:pPr lvl="4"/>
            <a:r>
              <a:rPr lang="en-US" altLang="ja-JP" dirty="0" smtClean="0"/>
              <a:t>with </a:t>
            </a:r>
            <a:r>
              <a:rPr lang="en-US" altLang="ja-JP" dirty="0" err="1" smtClean="0"/>
              <a:t>Rakefile</a:t>
            </a:r>
            <a:r>
              <a:rPr lang="en-US" altLang="ja-JP" dirty="0" smtClean="0"/>
              <a:t> for creating Gem</a:t>
            </a:r>
          </a:p>
          <a:p>
            <a:pPr lvl="1"/>
            <a:r>
              <a:rPr lang="en-US" altLang="ja-JP" dirty="0" smtClean="0"/>
              <a:t>Skeleton generation</a:t>
            </a:r>
          </a:p>
          <a:p>
            <a:pPr lvl="2">
              <a:buNone/>
            </a:pPr>
            <a:r>
              <a:rPr lang="en-US" altLang="ja-JP" dirty="0" smtClean="0"/>
              <a:t>ruby script/generate scaffold Hello </a:t>
            </a:r>
            <a:r>
              <a:rPr lang="en-US" altLang="ja-JP" dirty="0" err="1" smtClean="0"/>
              <a:t>say_hello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say_bye</a:t>
            </a:r>
            <a:endParaRPr lang="en-US" altLang="ja-JP" dirty="0" smtClean="0"/>
          </a:p>
          <a:p>
            <a:pPr lvl="4"/>
            <a:r>
              <a:rPr lang="en-US" altLang="ja-JP" dirty="0" smtClean="0"/>
              <a:t>with sample code for defining variable, calling method</a:t>
            </a:r>
            <a:endParaRPr lang="en-US" altLang="ja-JP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拡張ライブラリの決まり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void Init_</a:t>
            </a:r>
            <a:r>
              <a:rPr lang="ja-JP" altLang="en-US" dirty="0" smtClean="0"/>
              <a:t>ファイル名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ja-JP" altLang="en-US" dirty="0" smtClean="0"/>
              <a:t>モジュール、クラスの登録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定数、グローバル変数の作成</a:t>
            </a:r>
            <a:endParaRPr kumimoji="1"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定数、グローバル変数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定数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err="1" smtClean="0"/>
              <a:t>rb_define_const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モジュール</a:t>
            </a:r>
            <a:r>
              <a:rPr kumimoji="1" lang="en-US" altLang="ja-JP" dirty="0" smtClean="0"/>
              <a:t>, “</a:t>
            </a:r>
            <a:r>
              <a:rPr kumimoji="1" lang="ja-JP" altLang="en-US" dirty="0" smtClean="0"/>
              <a:t>名前</a:t>
            </a:r>
            <a:r>
              <a:rPr kumimoji="1" lang="en-US" altLang="ja-JP" dirty="0" smtClean="0"/>
              <a:t>”, VALUE);</a:t>
            </a:r>
          </a:p>
          <a:p>
            <a:pPr lvl="1">
              <a:buNone/>
            </a:pPr>
            <a:r>
              <a:rPr lang="en-US" altLang="ja-JP" dirty="0" err="1" smtClean="0"/>
              <a:t>rb_define_global_const</a:t>
            </a:r>
            <a:r>
              <a:rPr lang="en-US" altLang="ja-JP" dirty="0" smtClean="0"/>
              <a:t>(“</a:t>
            </a:r>
            <a:r>
              <a:rPr lang="ja-JP" altLang="en-US" dirty="0" smtClean="0"/>
              <a:t>名前</a:t>
            </a:r>
            <a:r>
              <a:rPr lang="en-US" altLang="ja-JP" dirty="0" smtClean="0"/>
              <a:t>”, VALUE);</a:t>
            </a:r>
            <a:endParaRPr kumimoji="1"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グローバル変数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err="1" smtClean="0"/>
              <a:t>rb_define_variable</a:t>
            </a:r>
            <a:r>
              <a:rPr lang="en-US" altLang="ja-JP" dirty="0" smtClean="0"/>
              <a:t>(“</a:t>
            </a:r>
            <a:r>
              <a:rPr lang="ja-JP" altLang="en-US" dirty="0" smtClean="0"/>
              <a:t>名前</a:t>
            </a:r>
            <a:r>
              <a:rPr lang="en-US" altLang="ja-JP" dirty="0" smtClean="0"/>
              <a:t>”, VALUE*);</a:t>
            </a:r>
          </a:p>
          <a:p>
            <a:pPr lvl="1">
              <a:buNone/>
            </a:pPr>
            <a:r>
              <a:rPr lang="en-US" altLang="ja-JP" dirty="0" smtClean="0"/>
              <a:t>	(GC</a:t>
            </a:r>
            <a:r>
              <a:rPr lang="ja-JP" altLang="en-US" dirty="0" smtClean="0"/>
              <a:t>防御の基本</a:t>
            </a:r>
            <a:r>
              <a:rPr lang="en-US" altLang="ja-JP" dirty="0" smtClean="0"/>
              <a:t>: </a:t>
            </a:r>
          </a:p>
          <a:p>
            <a:pPr lvl="1">
              <a:buNone/>
            </a:pPr>
            <a:r>
              <a:rPr lang="en-US" altLang="ja-JP" dirty="0" smtClean="0"/>
              <a:t>			cf. </a:t>
            </a:r>
            <a:r>
              <a:rPr lang="en-US" altLang="ja-JP" dirty="0" err="1" smtClean="0"/>
              <a:t>rb_gc_register_address</a:t>
            </a:r>
            <a:r>
              <a:rPr lang="en-US" altLang="ja-JP" dirty="0" smtClean="0"/>
              <a:t>(VALUE*))</a:t>
            </a:r>
          </a:p>
          <a:p>
            <a:pPr lvl="1">
              <a:buNone/>
            </a:pPr>
            <a:r>
              <a:rPr kumimoji="1" lang="en-US" altLang="ja-JP" dirty="0" err="1" smtClean="0"/>
              <a:t>rb_define_virtual_variable</a:t>
            </a:r>
            <a:r>
              <a:rPr lang="en-US" altLang="ja-JP" dirty="0" smtClean="0"/>
              <a:t>(“</a:t>
            </a:r>
            <a:r>
              <a:rPr lang="ja-JP" altLang="en-US" dirty="0" smtClean="0"/>
              <a:t>名前</a:t>
            </a:r>
            <a:r>
              <a:rPr lang="en-US" altLang="ja-JP" dirty="0" smtClean="0"/>
              <a:t>”, getter, setter);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モジュール、クラス、メソッド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ja-JP" altLang="en-US" sz="2800" dirty="0" smtClean="0"/>
              <a:t>モジュール </a:t>
            </a:r>
            <a:r>
              <a:rPr lang="en-US" altLang="ja-JP" sz="2800" dirty="0" smtClean="0"/>
              <a:t>= </a:t>
            </a:r>
            <a:r>
              <a:rPr kumimoji="1" lang="en-US" altLang="ja-JP" sz="2800" dirty="0" err="1" smtClean="0"/>
              <a:t>rb_define</a:t>
            </a:r>
            <a:r>
              <a:rPr lang="en-US" altLang="ja-JP" sz="2800" dirty="0" err="1" smtClean="0"/>
              <a:t>_module</a:t>
            </a:r>
            <a:r>
              <a:rPr lang="en-US" altLang="ja-JP" sz="2800" dirty="0" smtClean="0"/>
              <a:t>(“</a:t>
            </a:r>
            <a:r>
              <a:rPr lang="ja-JP" altLang="en-US" sz="2800" dirty="0" smtClean="0"/>
              <a:t>名前</a:t>
            </a:r>
            <a:r>
              <a:rPr lang="en-US" altLang="ja-JP" sz="2800" dirty="0" smtClean="0"/>
              <a:t>”);</a:t>
            </a:r>
          </a:p>
          <a:p>
            <a:pPr>
              <a:buNone/>
            </a:pPr>
            <a:r>
              <a:rPr kumimoji="1" lang="en-US" altLang="ja-JP" sz="2800" dirty="0" err="1" smtClean="0"/>
              <a:t>rb_define_module_function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モジュール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 </a:t>
            </a:r>
            <a:r>
              <a:rPr lang="en-US" altLang="ja-JP" sz="2800" dirty="0" smtClean="0"/>
              <a:t>“</a:t>
            </a:r>
            <a:r>
              <a:rPr lang="ja-JP" altLang="en-US" sz="2800" dirty="0" smtClean="0"/>
              <a:t>名前</a:t>
            </a:r>
            <a:r>
              <a:rPr lang="en-US" altLang="ja-JP" sz="2800" dirty="0" smtClean="0"/>
              <a:t>”, </a:t>
            </a:r>
          </a:p>
          <a:p>
            <a:pPr>
              <a:buNone/>
            </a:pPr>
            <a:r>
              <a:rPr lang="en-US" altLang="ja-JP" sz="2800" dirty="0" smtClean="0"/>
              <a:t>						</a:t>
            </a:r>
            <a:r>
              <a:rPr lang="ja-JP" altLang="en-US" sz="2800" dirty="0" smtClean="0"/>
              <a:t>メソッド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arity</a:t>
            </a:r>
            <a:r>
              <a:rPr lang="en-US" altLang="ja-JP" sz="2800" dirty="0" smtClean="0"/>
              <a:t>);</a:t>
            </a:r>
          </a:p>
          <a:p>
            <a:pPr>
              <a:buNone/>
            </a:pPr>
            <a:r>
              <a:rPr kumimoji="1" lang="en-US" altLang="ja-JP" sz="2800" dirty="0" smtClean="0"/>
              <a:t>		</a:t>
            </a:r>
            <a:r>
              <a:rPr kumimoji="1" lang="ja-JP" altLang="en-US" sz="2800" dirty="0" smtClean="0"/>
              <a:t>項数情報：</a:t>
            </a:r>
            <a:endParaRPr kumimoji="1" lang="en-US" altLang="ja-JP" sz="2800" dirty="0" smtClean="0"/>
          </a:p>
          <a:p>
            <a:pPr lvl="3">
              <a:buNone/>
            </a:pPr>
            <a:r>
              <a:rPr lang="en-US" altLang="ja-JP" dirty="0" smtClean="0"/>
              <a:t>0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……</a:t>
            </a:r>
            <a:r>
              <a:rPr lang="ja-JP" altLang="en-US" dirty="0" smtClean="0"/>
              <a:t>　無引数</a:t>
            </a:r>
            <a:endParaRPr lang="en-US" altLang="ja-JP" dirty="0" smtClean="0"/>
          </a:p>
          <a:p>
            <a:pPr lvl="3">
              <a:buNone/>
            </a:pPr>
            <a:r>
              <a:rPr kumimoji="1" lang="en-US" altLang="ja-JP" dirty="0" smtClean="0"/>
              <a:t>-1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……</a:t>
            </a:r>
            <a:r>
              <a:rPr kumimoji="1" lang="ja-JP" altLang="en-US" dirty="0" smtClean="0"/>
              <a:t>　可変引数</a:t>
            </a:r>
            <a:endParaRPr kumimoji="1" lang="en-US" altLang="ja-JP" dirty="0" smtClean="0"/>
          </a:p>
          <a:p>
            <a:pPr lvl="3"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sz="2800" dirty="0" smtClean="0"/>
              <a:t>クラス </a:t>
            </a:r>
            <a:r>
              <a:rPr lang="en-US" altLang="ja-JP" sz="2800" dirty="0" smtClean="0"/>
              <a:t>= </a:t>
            </a:r>
            <a:r>
              <a:rPr lang="en-US" altLang="ja-JP" sz="2800" dirty="0" err="1" smtClean="0"/>
              <a:t>rb_define_class</a:t>
            </a:r>
            <a:r>
              <a:rPr lang="en-US" altLang="ja-JP" sz="2800" dirty="0" smtClean="0"/>
              <a:t>(“</a:t>
            </a:r>
            <a:r>
              <a:rPr lang="ja-JP" altLang="en-US" sz="2800" dirty="0" smtClean="0"/>
              <a:t>名前</a:t>
            </a:r>
            <a:r>
              <a:rPr lang="en-US" altLang="ja-JP" sz="2800" dirty="0" smtClean="0"/>
              <a:t>”, super);</a:t>
            </a:r>
          </a:p>
          <a:p>
            <a:pPr>
              <a:buNone/>
            </a:pPr>
            <a:r>
              <a:rPr lang="ja-JP" altLang="en-US" sz="2800" dirty="0" smtClean="0"/>
              <a:t>クラス </a:t>
            </a:r>
            <a:r>
              <a:rPr lang="en-US" altLang="ja-JP" sz="2800" dirty="0" smtClean="0"/>
              <a:t>= </a:t>
            </a:r>
            <a:r>
              <a:rPr kumimoji="1" lang="en-US" altLang="ja-JP" sz="2800" dirty="0" err="1" smtClean="0"/>
              <a:t>rb_define_class_under</a:t>
            </a:r>
            <a:r>
              <a:rPr kumimoji="1" lang="en-US" altLang="ja-JP" sz="2800" dirty="0" smtClean="0"/>
              <a:t>(</a:t>
            </a:r>
            <a:r>
              <a:rPr lang="ja-JP" altLang="en-US" sz="2800" dirty="0" smtClean="0"/>
              <a:t>モジュール</a:t>
            </a:r>
            <a:r>
              <a:rPr lang="en-US" altLang="ja-JP" sz="2800" dirty="0" smtClean="0"/>
              <a:t>, “</a:t>
            </a:r>
            <a:r>
              <a:rPr lang="ja-JP" altLang="en-US" sz="2800" dirty="0" smtClean="0"/>
              <a:t>名前</a:t>
            </a:r>
            <a:r>
              <a:rPr lang="en-US" altLang="ja-JP" sz="2800" dirty="0" smtClean="0"/>
              <a:t>”, super);</a:t>
            </a:r>
          </a:p>
          <a:p>
            <a:pPr>
              <a:buNone/>
            </a:pPr>
            <a:r>
              <a:rPr kumimoji="1" lang="en-US" altLang="ja-JP" sz="2800" dirty="0" err="1" smtClean="0"/>
              <a:t>rb_define_method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クラス</a:t>
            </a:r>
            <a:r>
              <a:rPr kumimoji="1" lang="en-US" altLang="ja-JP" sz="2800" dirty="0" smtClean="0"/>
              <a:t>, “</a:t>
            </a:r>
            <a:r>
              <a:rPr kumimoji="1" lang="ja-JP" altLang="en-US" sz="2800" dirty="0" smtClean="0"/>
              <a:t>名前</a:t>
            </a:r>
            <a:r>
              <a:rPr kumimoji="1" lang="en-US" altLang="ja-JP" sz="2800" dirty="0" smtClean="0"/>
              <a:t>”, </a:t>
            </a:r>
            <a:r>
              <a:rPr kumimoji="1" lang="ja-JP" altLang="en-US" sz="2800" dirty="0" smtClean="0"/>
              <a:t>メソッド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arity</a:t>
            </a:r>
            <a:r>
              <a:rPr kumimoji="1" lang="en-US" altLang="ja-JP" sz="2800" dirty="0" smtClean="0"/>
              <a:t>);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特徴を生かす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3600" dirty="0" smtClean="0"/>
              <a:t>×	</a:t>
            </a:r>
            <a:r>
              <a:rPr kumimoji="1" lang="ja-JP" altLang="en-US" sz="3600" dirty="0" smtClean="0"/>
              <a:t>テキスト処理</a:t>
            </a:r>
            <a:endParaRPr kumimoji="1" lang="en-US" altLang="ja-JP" sz="3600" dirty="0" smtClean="0"/>
          </a:p>
          <a:p>
            <a:pPr>
              <a:buNone/>
            </a:pPr>
            <a:r>
              <a:rPr lang="en-US" altLang="ja-JP" sz="3600" dirty="0" smtClean="0"/>
              <a:t>×	</a:t>
            </a:r>
            <a:r>
              <a:rPr lang="ja-JP" altLang="en-US" sz="3600" dirty="0" smtClean="0"/>
              <a:t>ネットワーク処理</a:t>
            </a:r>
            <a:endParaRPr lang="en-US" altLang="ja-JP" sz="3600" dirty="0" smtClean="0"/>
          </a:p>
          <a:p>
            <a:pPr>
              <a:buNone/>
            </a:pPr>
            <a:r>
              <a:rPr kumimoji="1" lang="en-US" altLang="ja-JP" sz="3600" dirty="0" smtClean="0"/>
              <a:t>×	</a:t>
            </a:r>
            <a:r>
              <a:rPr kumimoji="1" lang="ja-JP" altLang="en-US" sz="3600" dirty="0" smtClean="0"/>
              <a:t>ファイル操作</a:t>
            </a:r>
            <a:endParaRPr kumimoji="1" lang="en-US" altLang="ja-JP" sz="3600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特徴を生かす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282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4400" dirty="0" smtClean="0"/>
              <a:t>○</a:t>
            </a:r>
            <a:r>
              <a:rPr kumimoji="1" lang="en-US" altLang="ja-JP" sz="4400" dirty="0" smtClean="0"/>
              <a:t>	</a:t>
            </a:r>
            <a:r>
              <a:rPr kumimoji="1" lang="ja-JP" altLang="en-US" sz="4400" dirty="0" smtClean="0"/>
              <a:t>アドレス操作</a:t>
            </a:r>
            <a:endParaRPr kumimoji="1" lang="en-US" altLang="ja-JP" sz="4400" dirty="0" smtClean="0"/>
          </a:p>
          <a:p>
            <a:pPr>
              <a:buNone/>
            </a:pPr>
            <a:r>
              <a:rPr lang="ja-JP" altLang="en-US" sz="4400" dirty="0" smtClean="0"/>
              <a:t>○</a:t>
            </a:r>
            <a:r>
              <a:rPr lang="en-US" altLang="ja-JP" sz="4400" dirty="0" smtClean="0"/>
              <a:t>	</a:t>
            </a:r>
            <a:r>
              <a:rPr lang="ja-JP" altLang="en-US" sz="4400" dirty="0" smtClean="0"/>
              <a:t>割り込み処理</a:t>
            </a:r>
            <a:endParaRPr lang="en-US" altLang="ja-JP" sz="4400" dirty="0" smtClean="0"/>
          </a:p>
          <a:p>
            <a:pPr>
              <a:buNone/>
            </a:pPr>
            <a:r>
              <a:rPr kumimoji="1" lang="ja-JP" altLang="en-US" sz="4400" dirty="0" smtClean="0"/>
              <a:t>○</a:t>
            </a:r>
            <a:r>
              <a:rPr kumimoji="1" lang="en-US" altLang="ja-JP" sz="4400" dirty="0" smtClean="0"/>
              <a:t>	</a:t>
            </a:r>
            <a:r>
              <a:rPr kumimoji="1" lang="ja-JP" altLang="en-US" sz="4400" dirty="0" smtClean="0"/>
              <a:t>ネイティブ</a:t>
            </a:r>
            <a:r>
              <a:rPr kumimoji="1" lang="en-US" altLang="ja-JP" sz="4400" dirty="0" smtClean="0"/>
              <a:t>API</a:t>
            </a:r>
            <a:endParaRPr kumimoji="1" lang="ja-JP" altLang="en-US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357430"/>
            <a:ext cx="371477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inspired by </a:t>
            </a:r>
            <a:r>
              <a:rPr kumimoji="1" lang="en-US" altLang="ja-JP" dirty="0" err="1" smtClean="0"/>
              <a:t>prof</a:t>
            </a:r>
            <a:r>
              <a:rPr kumimoji="1" lang="en-US" altLang="ja-JP" dirty="0" smtClean="0"/>
              <a:t>. Nakanishi’s Apple Lisp</a:t>
            </a:r>
          </a:p>
          <a:p>
            <a:pPr lvl="1" algn="ctr">
              <a:buNone/>
            </a:pPr>
            <a:r>
              <a:rPr lang="en-US" altLang="ja-JP" dirty="0" smtClean="0"/>
              <a:t>from the article on the </a:t>
            </a:r>
            <a:r>
              <a:rPr kumimoji="1" lang="en-US" altLang="ja-JP" dirty="0" smtClean="0"/>
              <a:t>old </a:t>
            </a:r>
            <a:r>
              <a:rPr kumimoji="1" lang="en-US" altLang="ja-JP" dirty="0" err="1" smtClean="0"/>
              <a:t>magazin</a:t>
            </a:r>
            <a:r>
              <a:rPr kumimoji="1" lang="en-US" altLang="ja-JP" dirty="0" smtClean="0"/>
              <a:t> (bit)</a:t>
            </a:r>
          </a:p>
          <a:p>
            <a:pPr lvl="1" algn="ctr">
              <a:buNone/>
            </a:pPr>
            <a:endParaRPr lang="en-US" altLang="ja-JP" dirty="0"/>
          </a:p>
          <a:p>
            <a:r>
              <a:rPr lang="en-US" altLang="ja-JP" dirty="0" err="1" smtClean="0"/>
              <a:t>HeapShow</a:t>
            </a:r>
            <a:endParaRPr lang="en-US" altLang="ja-JP" dirty="0" smtClean="0"/>
          </a:p>
          <a:p>
            <a:pPr lvl="1"/>
            <a:r>
              <a:rPr kumimoji="1" lang="en-US" altLang="ja-JP" dirty="0" smtClean="0">
                <a:hlinkClick r:id="rId2"/>
              </a:rPr>
              <a:t>http://svn.arton.no-ip.info/raa/trunk/HeapShow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429132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RVALUE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1857364"/>
            <a:ext cx="250033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HEAPS_SLOT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643702" y="157161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VALUE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572000" y="157161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VALUE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42910" y="3571876"/>
            <a:ext cx="335758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RVALUE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(T_STRING)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071934" y="3571876"/>
            <a:ext cx="335758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RVALUE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285984" y="5286388"/>
            <a:ext cx="542928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memory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 ：　</a:t>
            </a:r>
            <a:r>
              <a:rPr kumimoji="1" lang="en-US" altLang="ja-JP" dirty="0" smtClean="0"/>
              <a:t>“</a:t>
            </a:r>
            <a:r>
              <a:rPr kumimoji="1" lang="en-US" altLang="ja-JP" dirty="0" err="1" smtClean="0"/>
              <a:t>abcdefg</a:t>
            </a:r>
            <a:r>
              <a:rPr kumimoji="1" lang="en-US" altLang="ja-JP" dirty="0" smtClean="0"/>
              <a:t>……”</a:t>
            </a:r>
            <a:endParaRPr kumimoji="1" lang="ja-JP" altLang="en-US" dirty="0"/>
          </a:p>
        </p:txBody>
      </p:sp>
      <p:cxnSp>
        <p:nvCxnSpPr>
          <p:cNvPr id="13" name="カギ線コネクタ 12"/>
          <p:cNvCxnSpPr>
            <a:stCxn id="7" idx="2"/>
            <a:endCxn id="11" idx="0"/>
          </p:cNvCxnSpPr>
          <p:nvPr/>
        </p:nvCxnSpPr>
        <p:spPr>
          <a:xfrm rot="16200000" flipH="1">
            <a:off x="3125380" y="3411140"/>
            <a:ext cx="1071570" cy="26789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>
            <a:stCxn id="6" idx="2"/>
            <a:endCxn id="7" idx="0"/>
          </p:cNvCxnSpPr>
          <p:nvPr/>
        </p:nvCxnSpPr>
        <p:spPr>
          <a:xfrm rot="5400000">
            <a:off x="3178959" y="1357298"/>
            <a:ext cx="1357322" cy="30718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図形 16"/>
          <p:cNvCxnSpPr>
            <a:stCxn id="5" idx="2"/>
            <a:endCxn id="9" idx="0"/>
          </p:cNvCxnSpPr>
          <p:nvPr/>
        </p:nvCxnSpPr>
        <p:spPr>
          <a:xfrm rot="5400000">
            <a:off x="5929322" y="2035959"/>
            <a:ext cx="1357322" cy="17145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>
            <a:stCxn id="4" idx="1"/>
            <a:endCxn id="7" idx="1"/>
          </p:cNvCxnSpPr>
          <p:nvPr/>
        </p:nvCxnSpPr>
        <p:spPr>
          <a:xfrm rot="10800000" flipH="1" flipV="1">
            <a:off x="571472" y="2178835"/>
            <a:ext cx="71438" cy="1714512"/>
          </a:xfrm>
          <a:prstGeom prst="bentConnector3">
            <a:avLst>
              <a:gd name="adj1" fmla="val -3199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643834" y="3429000"/>
            <a:ext cx="1034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……</a:t>
            </a:r>
            <a:endParaRPr kumimoji="1" lang="ja-JP" altLang="en-US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苦労したところ＝考慮点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gc.c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変数や</a:t>
            </a:r>
            <a:r>
              <a:rPr kumimoji="1" lang="en-US" altLang="ja-JP" dirty="0" smtClean="0"/>
              <a:t>static</a:t>
            </a:r>
            <a:r>
              <a:rPr kumimoji="1" lang="ja-JP" altLang="en-US" dirty="0" smtClean="0"/>
              <a:t>関数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extern</a:t>
            </a:r>
            <a:r>
              <a:rPr lang="ja-JP" altLang="en-US" dirty="0"/>
              <a:t>にするの</a:t>
            </a:r>
            <a:r>
              <a:rPr lang="ja-JP" altLang="en-US" dirty="0" smtClean="0"/>
              <a:t>は簡単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でも、それ</a:t>
            </a:r>
            <a:r>
              <a:rPr lang="ja-JP" altLang="en-US" dirty="0" smtClean="0"/>
              <a:t>で</a:t>
            </a:r>
            <a:r>
              <a:rPr lang="en-US" altLang="ja-JP" dirty="0" smtClean="0"/>
              <a:t>OK?</a:t>
            </a:r>
          </a:p>
          <a:p>
            <a:pPr lvl="1"/>
            <a:r>
              <a:rPr kumimoji="1" lang="ja-JP" altLang="en-US" dirty="0"/>
              <a:t>どうせ</a:t>
            </a:r>
            <a:r>
              <a:rPr kumimoji="1" lang="ja-JP" altLang="en-US" dirty="0" smtClean="0"/>
              <a:t>、依存性あるし</a:t>
            </a:r>
            <a:r>
              <a:rPr kumimoji="1" lang="en-US" altLang="ja-JP" dirty="0" smtClean="0"/>
              <a:t>……</a:t>
            </a:r>
          </a:p>
          <a:p>
            <a:pPr lvl="1"/>
            <a:endParaRPr lang="en-US" altLang="ja-JP" dirty="0"/>
          </a:p>
          <a:p>
            <a:pPr lvl="1"/>
            <a:r>
              <a:rPr kumimoji="1" lang="ja-JP" altLang="en-US" dirty="0" smtClean="0"/>
              <a:t>なぜ拡張ライブラリにするのかを</a:t>
            </a:r>
            <a:r>
              <a:rPr lang="ja-JP" altLang="en-US" dirty="0" smtClean="0"/>
              <a:t>考える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Do you need yet another Ruby ?</a:t>
            </a:r>
          </a:p>
          <a:p>
            <a:pPr lvl="3">
              <a:buNone/>
            </a:pPr>
            <a:r>
              <a:rPr lang="en-US" altLang="ja-JP" dirty="0" smtClean="0"/>
              <a:t>or you only need some other (maybe temporary) feature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68346"/>
          </a:xfrm>
        </p:spPr>
        <p:txBody>
          <a:bodyPr/>
          <a:lstStyle/>
          <a:p>
            <a:r>
              <a:rPr kumimoji="1" lang="en-US" altLang="ja-JP" dirty="0" err="1" smtClean="0"/>
              <a:t>arton</a:t>
            </a:r>
            <a:r>
              <a:rPr kumimoji="1" lang="en-US" altLang="ja-JP" dirty="0" smtClean="0"/>
              <a:t> (Akio </a:t>
            </a:r>
            <a:r>
              <a:rPr kumimoji="1" lang="en-US" altLang="ja-JP" dirty="0" err="1" smtClean="0"/>
              <a:t>Rubyist</a:t>
            </a:r>
            <a:r>
              <a:rPr kumimoji="1" lang="en-US" altLang="ja-JP" dirty="0" smtClean="0"/>
              <a:t> Tajima </a:t>
            </a:r>
            <a:r>
              <a:rPr kumimoji="1" lang="en-US" altLang="ja-JP" dirty="0" err="1" smtClean="0"/>
              <a:t>ONline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286256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857760"/>
            <a:ext cx="1714496" cy="171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643446"/>
            <a:ext cx="1857372" cy="1857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2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42910" y="4500570"/>
            <a:ext cx="164307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235743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テキスト ボックス 9"/>
          <p:cNvSpPr txBox="1"/>
          <p:nvPr/>
        </p:nvSpPr>
        <p:spPr>
          <a:xfrm>
            <a:off x="214282" y="1000108"/>
            <a:ext cx="8715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/>
              <a:t>ActiveScriptRuby</a:t>
            </a:r>
            <a:endParaRPr kumimoji="1" lang="en-US" altLang="ja-JP" sz="2400" dirty="0" smtClean="0"/>
          </a:p>
          <a:p>
            <a:pPr lvl="1"/>
            <a:r>
              <a:rPr lang="en-US" altLang="ja-JP" sz="2400" dirty="0" smtClean="0"/>
              <a:t>(Windows Installer Package with Ruby </a:t>
            </a:r>
            <a:r>
              <a:rPr lang="en-US" altLang="ja-JP" sz="2400" dirty="0" err="1" smtClean="0"/>
              <a:t>ActiveScript</a:t>
            </a:r>
            <a:r>
              <a:rPr lang="en-US" altLang="ja-JP" sz="2400" dirty="0" smtClean="0"/>
              <a:t> Interface)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http://arton.hp.infoseek.co.jp/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214282" y="2357430"/>
            <a:ext cx="4786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/>
              <a:t>Rjb</a:t>
            </a:r>
            <a:r>
              <a:rPr kumimoji="1" lang="en-US" altLang="ja-JP" sz="2400" dirty="0" smtClean="0"/>
              <a:t>(Ruby Java Bridge)</a:t>
            </a:r>
          </a:p>
          <a:p>
            <a:r>
              <a:rPr lang="en-US" altLang="ja-JP" sz="2400" dirty="0" smtClean="0">
                <a:hlinkClick r:id="rId7"/>
              </a:rPr>
              <a:t>http://rjb.rubyforge.org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r>
              <a:rPr lang="en-US" altLang="ja-JP" sz="2400" dirty="0" smtClean="0"/>
              <a:t>diary</a:t>
            </a:r>
          </a:p>
          <a:p>
            <a:r>
              <a:rPr kumimoji="1" lang="en-US" altLang="ja-JP" sz="2400" dirty="0" smtClean="0"/>
              <a:t>http://arton.no-ip.info/diary</a:t>
            </a:r>
            <a:endParaRPr kumimoji="1" lang="ja-JP" altLang="en-US" sz="24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2214554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代替案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dl</a:t>
            </a:r>
          </a:p>
          <a:p>
            <a:pPr lvl="1"/>
            <a:r>
              <a:rPr lang="en-US" altLang="ja-JP" dirty="0" smtClean="0"/>
              <a:t>native API for any external libraries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smtClean="0"/>
              <a:t>COM</a:t>
            </a:r>
            <a:r>
              <a:rPr lang="ja-JP" altLang="en-US" dirty="0"/>
              <a:t> </a:t>
            </a:r>
            <a:r>
              <a:rPr lang="en-US" altLang="ja-JP" dirty="0" smtClean="0"/>
              <a:t>component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win32ole</a:t>
            </a:r>
          </a:p>
          <a:p>
            <a:pPr lvl="1"/>
            <a:r>
              <a:rPr kumimoji="1" lang="en-US" altLang="ja-JP" dirty="0" smtClean="0"/>
              <a:t>Windows</a:t>
            </a:r>
            <a:r>
              <a:rPr lang="ja-JP" altLang="en-US" dirty="0"/>
              <a:t> </a:t>
            </a:r>
            <a:r>
              <a:rPr lang="en-US" altLang="ja-JP" dirty="0" smtClean="0"/>
              <a:t>only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kumimoji="1" lang="en-US" altLang="ja-JP" dirty="0" smtClean="0"/>
              <a:t>Java class</a:t>
            </a:r>
          </a:p>
          <a:p>
            <a:pPr lvl="1"/>
            <a:r>
              <a:rPr lang="en-US" altLang="ja-JP" dirty="0"/>
              <a:t>R</a:t>
            </a:r>
            <a:r>
              <a:rPr lang="ja-JP" altLang="en-US" dirty="0" smtClean="0"/>
              <a:t>ｊｂ </a:t>
            </a:r>
            <a:r>
              <a:rPr lang="en-US" altLang="ja-JP" dirty="0" smtClean="0"/>
              <a:t>etc</a:t>
            </a:r>
          </a:p>
          <a:p>
            <a:pPr lvl="1"/>
            <a:r>
              <a:rPr kumimoji="1" lang="en-US" altLang="ja-JP" dirty="0" err="1" smtClean="0"/>
              <a:t>JRuby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dl sample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require 'dl/win32‘</a:t>
            </a:r>
          </a:p>
          <a:p>
            <a:pPr>
              <a:buNone/>
            </a:pPr>
            <a:endParaRPr lang="en-US" sz="1800" dirty="0" smtClean="0">
              <a:latin typeface="OCRB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OCRB" pitchFamily="49" charset="0"/>
              </a:rPr>
              <a:t>GetShortPathName</a:t>
            </a:r>
            <a:r>
              <a:rPr lang="en-US" sz="1800" dirty="0" smtClean="0">
                <a:latin typeface="OCRB" pitchFamily="49" charset="0"/>
              </a:rPr>
              <a:t> = Win32API.new('Kernel32.dll', 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                          '</a:t>
            </a:r>
            <a:r>
              <a:rPr lang="en-US" sz="1800" dirty="0" err="1" smtClean="0">
                <a:latin typeface="OCRB" pitchFamily="49" charset="0"/>
              </a:rPr>
              <a:t>GetShortPathNameA</a:t>
            </a:r>
            <a:r>
              <a:rPr lang="en-US" sz="1800" dirty="0" smtClean="0">
                <a:latin typeface="OCRB" pitchFamily="49" charset="0"/>
              </a:rPr>
              <a:t>', 'SSI', 'I')</a:t>
            </a:r>
          </a:p>
          <a:p>
            <a:pPr>
              <a:buNone/>
            </a:pPr>
            <a:endParaRPr lang="en-US" sz="1800" dirty="0" smtClean="0">
              <a:latin typeface="OCRB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OCRB" pitchFamily="49" charset="0"/>
              </a:rPr>
              <a:t>olen</a:t>
            </a:r>
            <a:r>
              <a:rPr lang="en-US" sz="1800" dirty="0" smtClean="0">
                <a:latin typeface="OCRB" pitchFamily="49" charset="0"/>
              </a:rPr>
              <a:t> = 200 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begin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  buff = ' ' * </a:t>
            </a:r>
            <a:r>
              <a:rPr lang="en-US" sz="1800" dirty="0" err="1" smtClean="0">
                <a:latin typeface="OCRB" pitchFamily="49" charset="0"/>
              </a:rPr>
              <a:t>olen</a:t>
            </a:r>
            <a:r>
              <a:rPr lang="en-US" sz="1800" dirty="0" smtClean="0">
                <a:latin typeface="OCRB" pitchFamily="49" charset="0"/>
              </a:rPr>
              <a:t> 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  </a:t>
            </a:r>
            <a:r>
              <a:rPr lang="en-US" sz="1800" dirty="0" err="1" smtClean="0">
                <a:latin typeface="OCRB" pitchFamily="49" charset="0"/>
              </a:rPr>
              <a:t>len</a:t>
            </a:r>
            <a:r>
              <a:rPr lang="en-US" sz="1800" dirty="0" smtClean="0">
                <a:latin typeface="OCRB" pitchFamily="49" charset="0"/>
              </a:rPr>
              <a:t> = </a:t>
            </a:r>
            <a:r>
              <a:rPr lang="en-US" sz="1800" dirty="0" err="1" smtClean="0">
                <a:latin typeface="OCRB" pitchFamily="49" charset="0"/>
              </a:rPr>
              <a:t>GetShortPathName.call</a:t>
            </a:r>
            <a:r>
              <a:rPr lang="en-US" sz="1800" dirty="0" smtClean="0">
                <a:latin typeface="OCRB" pitchFamily="49" charset="0"/>
              </a:rPr>
              <a:t>(</a:t>
            </a:r>
            <a:r>
              <a:rPr lang="en-US" sz="1800" dirty="0" err="1" smtClean="0">
                <a:latin typeface="OCRB" pitchFamily="49" charset="0"/>
              </a:rPr>
              <a:t>realpath.to_s</a:t>
            </a:r>
            <a:r>
              <a:rPr lang="en-US" sz="1800" dirty="0" smtClean="0">
                <a:latin typeface="OCRB" pitchFamily="49" charset="0"/>
              </a:rPr>
              <a:t>, buff, </a:t>
            </a:r>
            <a:r>
              <a:rPr lang="en-US" sz="1800" dirty="0" err="1" smtClean="0">
                <a:latin typeface="OCRB" pitchFamily="49" charset="0"/>
              </a:rPr>
              <a:t>buff.size</a:t>
            </a:r>
            <a:r>
              <a:rPr lang="en-US" sz="1800" dirty="0" smtClean="0">
                <a:latin typeface="OCRB" pitchFamily="49" charset="0"/>
              </a:rPr>
              <a:t>) 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  if </a:t>
            </a:r>
            <a:r>
              <a:rPr lang="en-US" sz="1800" dirty="0" err="1" smtClean="0">
                <a:latin typeface="OCRB" pitchFamily="49" charset="0"/>
              </a:rPr>
              <a:t>olen</a:t>
            </a:r>
            <a:r>
              <a:rPr lang="en-US" sz="1800" dirty="0" smtClean="0">
                <a:latin typeface="OCRB" pitchFamily="49" charset="0"/>
              </a:rPr>
              <a:t> &lt; </a:t>
            </a:r>
            <a:r>
              <a:rPr lang="en-US" sz="1800" dirty="0" err="1" smtClean="0">
                <a:latin typeface="OCRB" pitchFamily="49" charset="0"/>
              </a:rPr>
              <a:t>len</a:t>
            </a:r>
            <a:r>
              <a:rPr lang="en-US" sz="1800" dirty="0" smtClean="0">
                <a:latin typeface="OCRB" pitchFamily="49" charset="0"/>
              </a:rPr>
              <a:t> </a:t>
            </a:r>
          </a:p>
          <a:p>
            <a:pPr>
              <a:buNone/>
            </a:pPr>
            <a:r>
              <a:rPr lang="en-US" sz="1800" dirty="0">
                <a:latin typeface="OCRB" pitchFamily="49" charset="0"/>
              </a:rPr>
              <a:t> </a:t>
            </a:r>
            <a:r>
              <a:rPr lang="en-US" sz="1800" dirty="0" smtClean="0">
                <a:latin typeface="OCRB" pitchFamily="49" charset="0"/>
              </a:rPr>
              <a:t>   </a:t>
            </a:r>
            <a:r>
              <a:rPr lang="en-US" sz="1800" dirty="0" err="1" smtClean="0">
                <a:latin typeface="OCRB" pitchFamily="49" charset="0"/>
              </a:rPr>
              <a:t>olen</a:t>
            </a:r>
            <a:r>
              <a:rPr lang="en-US" sz="1800" dirty="0" smtClean="0">
                <a:latin typeface="OCRB" pitchFamily="49" charset="0"/>
              </a:rPr>
              <a:t> = </a:t>
            </a:r>
            <a:r>
              <a:rPr lang="en-US" sz="1800" dirty="0" err="1" smtClean="0">
                <a:latin typeface="OCRB" pitchFamily="49" charset="0"/>
              </a:rPr>
              <a:t>len</a:t>
            </a:r>
            <a:r>
              <a:rPr lang="en-US" sz="1800" dirty="0" smtClean="0">
                <a:latin typeface="OCRB" pitchFamily="49" charset="0"/>
              </a:rPr>
              <a:t> </a:t>
            </a:r>
          </a:p>
          <a:p>
            <a:pPr>
              <a:buNone/>
            </a:pPr>
            <a:r>
              <a:rPr lang="en-US" sz="1800" dirty="0">
                <a:latin typeface="OCRB" pitchFamily="49" charset="0"/>
              </a:rPr>
              <a:t> </a:t>
            </a:r>
            <a:r>
              <a:rPr lang="en-US" sz="1800" dirty="0" smtClean="0">
                <a:latin typeface="OCRB" pitchFamily="49" charset="0"/>
              </a:rPr>
              <a:t> end </a:t>
            </a:r>
          </a:p>
          <a:p>
            <a:pPr>
              <a:buNone/>
            </a:pPr>
            <a:r>
              <a:rPr lang="en-US" sz="1800" dirty="0" smtClean="0">
                <a:latin typeface="OCRB" pitchFamily="49" charset="0"/>
              </a:rPr>
              <a:t>end while </a:t>
            </a:r>
            <a:r>
              <a:rPr lang="en-US" sz="1800" dirty="0" err="1" smtClean="0">
                <a:latin typeface="OCRB" pitchFamily="49" charset="0"/>
              </a:rPr>
              <a:t>olen</a:t>
            </a:r>
            <a:r>
              <a:rPr lang="en-US" sz="1800" dirty="0" smtClean="0">
                <a:latin typeface="OCRB" pitchFamily="49" charset="0"/>
              </a:rPr>
              <a:t> == </a:t>
            </a:r>
            <a:r>
              <a:rPr lang="en-US" sz="1800" dirty="0" err="1" smtClean="0">
                <a:latin typeface="OCRB" pitchFamily="49" charset="0"/>
              </a:rPr>
              <a:t>len</a:t>
            </a:r>
            <a:r>
              <a:rPr lang="en-US" sz="1800" dirty="0" smtClean="0">
                <a:latin typeface="OCRB" pitchFamily="49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OCRB" pitchFamily="49" charset="0"/>
              </a:rPr>
              <a:t>buff.rstrip.chomp</a:t>
            </a:r>
            <a:r>
              <a:rPr lang="en-US" sz="1800" dirty="0" smtClean="0">
                <a:latin typeface="OCRB" pitchFamily="49" charset="0"/>
              </a:rPr>
              <a:t>("\0")</a:t>
            </a:r>
          </a:p>
          <a:p>
            <a:pPr>
              <a:buNone/>
            </a:pPr>
            <a:endParaRPr kumimoji="1" lang="en-US" altLang="ja-JP" sz="1800" dirty="0" smtClean="0">
              <a:latin typeface="OCRB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OCRB" pitchFamily="49" charset="0"/>
              </a:rPr>
              <a:t>// note: it seems bit buggy, but it’s correct.</a:t>
            </a:r>
            <a:endParaRPr kumimoji="1" lang="ja-JP" altLang="en-US" sz="1800" dirty="0">
              <a:latin typeface="OCRB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tips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拡張ライブラリを</a:t>
            </a:r>
            <a:r>
              <a:rPr kumimoji="1" lang="en-US" altLang="ja-JP" dirty="0" smtClean="0"/>
              <a:t>require</a:t>
            </a:r>
            <a:r>
              <a:rPr kumimoji="1" lang="ja-JP" altLang="en-US" dirty="0" smtClean="0"/>
              <a:t>する</a:t>
            </a:r>
            <a:r>
              <a:rPr kumimoji="1" lang="en-US" altLang="ja-JP" dirty="0" smtClean="0"/>
              <a:t>Ruby</a:t>
            </a:r>
            <a:r>
              <a:rPr kumimoji="1" lang="ja-JP" altLang="en-US" dirty="0" smtClean="0"/>
              <a:t>スクリプトを同時配布する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前処理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依存性の吸収（実際に</a:t>
            </a:r>
            <a:r>
              <a:rPr kumimoji="1" lang="en-US" altLang="ja-JP" dirty="0" smtClean="0"/>
              <a:t>require</a:t>
            </a:r>
            <a:r>
              <a:rPr kumimoji="1" lang="ja-JP" altLang="en-US" dirty="0" smtClean="0"/>
              <a:t>するライブラリの分岐など）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後処理（自動実行の制御など）</a:t>
            </a:r>
            <a:endParaRPr lang="en-US" altLang="ja-JP" dirty="0" smtClean="0"/>
          </a:p>
          <a:p>
            <a:r>
              <a:rPr kumimoji="1" lang="ja-JP" altLang="en-US" dirty="0" smtClean="0"/>
              <a:t>バージョン番号を埋め込む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z="6600" dirty="0" smtClean="0"/>
              <a:t>C</a:t>
            </a:r>
            <a:r>
              <a:rPr kumimoji="1" lang="ja-JP" altLang="en-US" sz="6600" dirty="0" smtClean="0"/>
              <a:t> </a:t>
            </a:r>
            <a:r>
              <a:rPr kumimoji="1" lang="en-US" altLang="ja-JP" sz="6600" dirty="0" err="1" smtClean="0"/>
              <a:t>programing</a:t>
            </a:r>
            <a:r>
              <a:rPr kumimoji="1" lang="en-US" altLang="ja-JP" sz="6600" dirty="0" smtClean="0"/>
              <a:t> is fun !</a:t>
            </a:r>
            <a:endParaRPr kumimoji="1" lang="ja-JP" altLang="en-US" sz="6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ja-JP" sz="9600" dirty="0" smtClean="0"/>
              <a:t>Q&amp;A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Ruby</a:t>
            </a:r>
            <a:r>
              <a:rPr lang="ja-JP" altLang="en-US" dirty="0" smtClean="0"/>
              <a:t>拡張ライブラリとは？</a:t>
            </a:r>
            <a:endParaRPr lang="en-US" altLang="ja-JP" dirty="0" smtClean="0"/>
          </a:p>
          <a:p>
            <a:r>
              <a:rPr lang="ja-JP" altLang="en-US" dirty="0"/>
              <a:t>何</a:t>
            </a:r>
            <a:r>
              <a:rPr lang="ja-JP" altLang="en-US" dirty="0" smtClean="0"/>
              <a:t>が嬉しい</a:t>
            </a:r>
            <a:r>
              <a:rPr lang="ja-JP" altLang="en-US" dirty="0"/>
              <a:t>の？</a:t>
            </a:r>
            <a:endParaRPr lang="en-US" altLang="ja-JP" dirty="0" smtClean="0"/>
          </a:p>
          <a:p>
            <a:r>
              <a:rPr kumimoji="1" lang="ja-JP" altLang="en-US" dirty="0" smtClean="0"/>
              <a:t>情報源</a:t>
            </a:r>
            <a:endParaRPr kumimoji="1" lang="en-US" altLang="ja-JP" dirty="0" smtClean="0"/>
          </a:p>
          <a:p>
            <a:r>
              <a:rPr lang="ja-JP" altLang="en-US" dirty="0" smtClean="0"/>
              <a:t>簡単な拡張ライブラリのデモ</a:t>
            </a:r>
            <a:endParaRPr lang="en-US" altLang="ja-JP" dirty="0" smtClean="0"/>
          </a:p>
          <a:p>
            <a:r>
              <a:rPr kumimoji="1" lang="ja-JP" altLang="en-US" dirty="0" smtClean="0"/>
              <a:t>特徴を生かすには？</a:t>
            </a:r>
            <a:endParaRPr kumimoji="1" lang="en-US" altLang="ja-JP" dirty="0" smtClean="0"/>
          </a:p>
          <a:p>
            <a:r>
              <a:rPr lang="ja-JP" altLang="en-US" dirty="0"/>
              <a:t>それなり</a:t>
            </a:r>
            <a:r>
              <a:rPr lang="ja-JP" altLang="en-US" dirty="0" smtClean="0"/>
              <a:t>の拡張ライブラリのデモ</a:t>
            </a:r>
            <a:endParaRPr lang="en-US" altLang="ja-JP" dirty="0" smtClean="0"/>
          </a:p>
          <a:p>
            <a:r>
              <a:rPr lang="ja-JP" altLang="en-US" dirty="0"/>
              <a:t>代替案</a:t>
            </a:r>
            <a:endParaRPr lang="en-US" altLang="ja-JP" dirty="0" smtClean="0"/>
          </a:p>
          <a:p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r>
              <a:rPr lang="en-US" altLang="ja-JP" dirty="0"/>
              <a:t>Q&amp;A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拡張ライブラリ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329642" cy="4400568"/>
          </a:xfrm>
        </p:spPr>
        <p:txBody>
          <a:bodyPr/>
          <a:lstStyle/>
          <a:p>
            <a:r>
              <a:rPr kumimoji="1" lang="ja-JP" altLang="en-US" sz="4400" dirty="0" smtClean="0"/>
              <a:t>拡張ライブラリとは</a:t>
            </a:r>
            <a:r>
              <a:rPr kumimoji="1" lang="en-US" altLang="ja-JP" sz="4400" dirty="0" smtClean="0"/>
              <a:t>C</a:t>
            </a:r>
            <a:r>
              <a:rPr kumimoji="1" lang="ja-JP" altLang="en-US" sz="4400" dirty="0" smtClean="0"/>
              <a:t>または</a:t>
            </a:r>
            <a:r>
              <a:rPr kumimoji="1" lang="en-US" altLang="ja-JP" sz="4400" dirty="0" smtClean="0"/>
              <a:t>C++</a:t>
            </a:r>
            <a:r>
              <a:rPr lang="ja-JP" altLang="en-US" sz="4400" dirty="0" smtClean="0"/>
              <a:t>言語で記述されていて、</a:t>
            </a:r>
            <a:r>
              <a:rPr lang="en-US" altLang="ja-JP" sz="4400" dirty="0" smtClean="0"/>
              <a:t>Ruby</a:t>
            </a:r>
            <a:r>
              <a:rPr lang="ja-JP" altLang="en-US" sz="4400" dirty="0" smtClean="0"/>
              <a:t>に組み込むことのできるライブラリです。</a:t>
            </a:r>
            <a:endParaRPr lang="en-US" altLang="ja-JP" sz="4400" dirty="0" smtClean="0"/>
          </a:p>
          <a:p>
            <a:pPr lvl="4" algn="r">
              <a:buNone/>
            </a:pPr>
            <a:r>
              <a:rPr lang="ja-JP" altLang="en-US" sz="3200" dirty="0" smtClean="0"/>
              <a:t>オブジェクト指向スクリプト言語</a:t>
            </a:r>
            <a:r>
              <a:rPr lang="en-US" altLang="ja-JP" sz="3200" dirty="0" smtClean="0"/>
              <a:t>Ruby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P.428</a:t>
            </a:r>
          </a:p>
          <a:p>
            <a:pPr lvl="4">
              <a:buNone/>
            </a:pP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00570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何が嬉しいの？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4000" dirty="0" smtClean="0"/>
              <a:t>拡張ライブラリによる部品を上手に設計し、</a:t>
            </a:r>
            <a:r>
              <a:rPr lang="ja-JP" altLang="en-US" sz="4000" dirty="0" smtClean="0"/>
              <a:t>重い</a:t>
            </a:r>
            <a:r>
              <a:rPr kumimoji="1" lang="ja-JP" altLang="en-US" sz="4000" dirty="0" smtClean="0"/>
              <a:t>処理の本質的な部分をそれらの部品に任せることができれば、コンパイラ型言語によるプログラムと大差ない実行速度と、比較にならない開発効率を両立させることも可能です。</a:t>
            </a:r>
            <a:endParaRPr kumimoji="1" lang="en-US" altLang="ja-JP" sz="4000" dirty="0" smtClean="0"/>
          </a:p>
          <a:p>
            <a:pPr algn="r">
              <a:buNone/>
            </a:pPr>
            <a:r>
              <a:rPr kumimoji="1" lang="ja-JP" altLang="en-US" dirty="0" smtClean="0"/>
              <a:t>上掲書 </a:t>
            </a:r>
            <a:r>
              <a:rPr kumimoji="1" lang="en-US" altLang="ja-JP" dirty="0" smtClean="0"/>
              <a:t>P.428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高速化</a:t>
            </a:r>
            <a:r>
              <a:rPr lang="ja-JP" altLang="en-US" dirty="0"/>
              <a:t>の</a:t>
            </a:r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1.upto(10) { |x| </a:t>
            </a:r>
            <a:r>
              <a:rPr lang="en-US" altLang="ja-JP" dirty="0" smtClean="0">
                <a:latin typeface="Courier New" pitchFamily="49" charset="0"/>
                <a:cs typeface="Courier New" pitchFamily="49" charset="0"/>
              </a:rPr>
              <a:t>puts x }</a:t>
            </a:r>
          </a:p>
          <a:p>
            <a:pPr>
              <a:buNone/>
            </a:pPr>
            <a:endParaRPr kumimoji="1" lang="en-US" altLang="ja-JP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 in 1..10; puts 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; end</a:t>
            </a:r>
          </a:p>
          <a:p>
            <a:pPr>
              <a:buNone/>
            </a:pPr>
            <a:endParaRPr kumimoji="1" lang="en-US" altLang="ja-JP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kumimoji="1" lang="en-US" altLang="ja-JP" dirty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rb_funcall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rb_stdout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,   </a:t>
            </a:r>
          </a:p>
          <a:p>
            <a:pPr>
              <a:buNone/>
            </a:pPr>
            <a:r>
              <a:rPr kumimoji="1" lang="ja-JP" altLang="en-US" dirty="0" smtClean="0">
                <a:latin typeface="Courier New" pitchFamily="49" charset="0"/>
                <a:cs typeface="Courier New" pitchFamily="49" charset="0"/>
              </a:rPr>
              <a:t>　　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rb_intern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(“puts”), </a:t>
            </a:r>
          </a:p>
          <a:p>
            <a:pPr>
              <a:buNone/>
            </a:pP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kumimoji="1" lang="ja-JP" altLang="en-US" dirty="0" smtClean="0">
                <a:latin typeface="Courier New" pitchFamily="49" charset="0"/>
                <a:cs typeface="Courier New" pitchFamily="49" charset="0"/>
              </a:rPr>
              <a:t>　　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1, INT2FIX(</a:t>
            </a:r>
            <a:r>
              <a:rPr kumimoji="1" lang="en-US" altLang="ja-JP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kumimoji="1" lang="en-US" altLang="ja-JP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altLang="ja-JP" dirty="0">
                <a:latin typeface="Courier New" pitchFamily="49" charset="0"/>
                <a:cs typeface="Courier New" pitchFamily="49" charset="0"/>
              </a:rPr>
              <a:t>}</a:t>
            </a:r>
            <a:endParaRPr kumimoji="1" lang="ja-JP" alt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README.EXT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README.EXT.ja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(1995)</a:t>
            </a:r>
          </a:p>
          <a:p>
            <a:r>
              <a:rPr kumimoji="1" lang="ja-JP" altLang="en-US" dirty="0" smtClean="0"/>
              <a:t>オブジェクト指向スクリプト言語</a:t>
            </a:r>
            <a:r>
              <a:rPr kumimoji="1" lang="en-US" altLang="ja-JP" dirty="0" smtClean="0"/>
              <a:t>Ruby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(1999)</a:t>
            </a:r>
          </a:p>
          <a:p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www.loveruby.net/w/RubyExtensionProgrammingGuide.html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/>
              <a:t>RHG</a:t>
            </a:r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500570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4500570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一次情報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err="1" smtClean="0"/>
              <a:t>ruby.h</a:t>
            </a:r>
            <a:endParaRPr kumimoji="1" lang="en-US" altLang="ja-JP" dirty="0" smtClean="0"/>
          </a:p>
          <a:p>
            <a:r>
              <a:rPr lang="en-US" altLang="ja-JP" dirty="0" err="1" smtClean="0"/>
              <a:t>intern.h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主要クラスの公開</a:t>
            </a:r>
            <a:r>
              <a:rPr kumimoji="1" lang="en-US" altLang="ja-JP" dirty="0" smtClean="0"/>
              <a:t>API</a:t>
            </a:r>
          </a:p>
          <a:p>
            <a:r>
              <a:rPr lang="en-US" altLang="ja-JP" dirty="0" err="1" smtClean="0"/>
              <a:t>rubyio.h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（多分）</a:t>
            </a:r>
            <a:endParaRPr kumimoji="1" lang="en-US" altLang="ja-JP" dirty="0" smtClean="0"/>
          </a:p>
          <a:p>
            <a:r>
              <a:rPr lang="en-US" altLang="ja-JP" dirty="0" err="1" smtClean="0"/>
              <a:t>rubysig.h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スレッド操作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version.h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st.h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ハッシュ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214422"/>
            <a:ext cx="378619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要求される技術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357298"/>
            <a:ext cx="7186634" cy="4525963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ポインタ</a:t>
            </a:r>
            <a:endParaRPr kumimoji="1" lang="en-US" altLang="ja-JP" sz="3600" dirty="0" smtClean="0"/>
          </a:p>
          <a:p>
            <a:pPr lvl="1"/>
            <a:r>
              <a:rPr lang="ja-JP" altLang="en-US" sz="3600" dirty="0" smtClean="0"/>
              <a:t>全部ポインタ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ソース</a:t>
            </a:r>
            <a:r>
              <a:rPr lang="ja-JP" altLang="en-US" sz="3600" dirty="0"/>
              <a:t>コード</a:t>
            </a:r>
            <a:r>
              <a:rPr kumimoji="1" lang="ja-JP" altLang="en-US" sz="3600" dirty="0" smtClean="0"/>
              <a:t>リーディング</a:t>
            </a:r>
            <a:endParaRPr kumimoji="1" lang="en-US" altLang="ja-JP" sz="3600" dirty="0" smtClean="0"/>
          </a:p>
          <a:p>
            <a:pPr lvl="1"/>
            <a:r>
              <a:rPr lang="en-US" altLang="ja-JP" sz="3600" dirty="0" smtClean="0"/>
              <a:t>Ruby</a:t>
            </a:r>
            <a:r>
              <a:rPr lang="ja-JP" altLang="en-US" sz="3600" dirty="0" smtClean="0"/>
              <a:t>のソースを読む</a:t>
            </a:r>
            <a:endParaRPr lang="en-US" altLang="ja-JP" sz="3600" dirty="0" smtClean="0"/>
          </a:p>
          <a:p>
            <a:r>
              <a:rPr lang="ja-JP" altLang="en-US" sz="3600" dirty="0" smtClean="0"/>
              <a:t>セキュアコーディング</a:t>
            </a:r>
            <a:endParaRPr lang="en-US" altLang="ja-JP" sz="36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5072074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22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57686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7818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58148" y="52863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581</Words>
  <Application>Microsoft Office PowerPoint</Application>
  <PresentationFormat>画面に合わせる (4:3)</PresentationFormat>
  <Paragraphs>171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Ruby Extended Library Howto</vt:lpstr>
      <vt:lpstr>arton (Akio Rubyist Tajima ONline)</vt:lpstr>
      <vt:lpstr>Agenda</vt:lpstr>
      <vt:lpstr>拡張ライブラリ</vt:lpstr>
      <vt:lpstr>何が嬉しいの？</vt:lpstr>
      <vt:lpstr>高速化の例</vt:lpstr>
      <vt:lpstr>情報源</vt:lpstr>
      <vt:lpstr>一次情報</vt:lpstr>
      <vt:lpstr>要求される技術</vt:lpstr>
      <vt:lpstr>配布</vt:lpstr>
      <vt:lpstr>デモ</vt:lpstr>
      <vt:lpstr>拡張ライブラリの決まり</vt:lpstr>
      <vt:lpstr>定数、グローバル変数</vt:lpstr>
      <vt:lpstr>モジュール、クラス、メソッド</vt:lpstr>
      <vt:lpstr>特徴を生かす</vt:lpstr>
      <vt:lpstr>特徴を生かす</vt:lpstr>
      <vt:lpstr>デモ</vt:lpstr>
      <vt:lpstr>RVALUE</vt:lpstr>
      <vt:lpstr>苦労したところ＝考慮点</vt:lpstr>
      <vt:lpstr>代替案</vt:lpstr>
      <vt:lpstr>dl sample</vt:lpstr>
      <vt:lpstr>tips</vt:lpstr>
      <vt:lpstr>まとめ</vt:lpstr>
      <vt:lpstr>スライド 24</vt:lpstr>
    </vt:vector>
  </TitlesOfParts>
  <Company>It's freetime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Extended Library Howto</dc:title>
  <dc:creator>arton</dc:creator>
  <cp:lastModifiedBy>arton</cp:lastModifiedBy>
  <cp:revision>52</cp:revision>
  <dcterms:created xsi:type="dcterms:W3CDTF">2008-06-19T22:39:36Z</dcterms:created>
  <dcterms:modified xsi:type="dcterms:W3CDTF">2008-06-23T02:49:32Z</dcterms:modified>
  <cp:contentStatus>published version</cp:contentStatus>
</cp:coreProperties>
</file>